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8288000" cy="10287000"/>
  <p:notesSz cx="6858000" cy="9144000"/>
  <p:embeddedFontLst>
    <p:embeddedFont>
      <p:font typeface="Intro Black Alt" charset="1" panose="02000000000000000000"/>
      <p:regular r:id="rId14"/>
    </p:embeddedFont>
    <p:embeddedFont>
      <p:font typeface="Intro Book Alt" charset="1" panose="020000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6.jpeg" Type="http://schemas.openxmlformats.org/officeDocument/2006/relationships/image"/><Relationship Id="rId5" Target="../media/image7.jpeg" Type="http://schemas.openxmlformats.org/officeDocument/2006/relationships/image"/><Relationship Id="rId6" Target="../media/image8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9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0.jpe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4.jpeg" Type="http://schemas.openxmlformats.org/officeDocument/2006/relationships/image"/><Relationship Id="rId5" Target="../media/image15.jpeg" Type="http://schemas.openxmlformats.org/officeDocument/2006/relationships/image"/><Relationship Id="rId6" Target="../media/image16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703843" y="9360850"/>
            <a:ext cx="3013522" cy="548938"/>
          </a:xfrm>
          <a:custGeom>
            <a:avLst/>
            <a:gdLst/>
            <a:ahLst/>
            <a:cxnLst/>
            <a:rect r="r" b="b" t="t" l="l"/>
            <a:pathLst>
              <a:path h="548938" w="3013522">
                <a:moveTo>
                  <a:pt x="0" y="0"/>
                </a:moveTo>
                <a:lnTo>
                  <a:pt x="3013523" y="0"/>
                </a:lnTo>
                <a:lnTo>
                  <a:pt x="3013523" y="548938"/>
                </a:lnTo>
                <a:lnTo>
                  <a:pt x="0" y="5489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598769"/>
            <a:ext cx="16324482" cy="1922890"/>
            <a:chOff x="0" y="0"/>
            <a:chExt cx="3372119" cy="39720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372119" cy="397208"/>
            </a:xfrm>
            <a:custGeom>
              <a:avLst/>
              <a:gdLst/>
              <a:ahLst/>
              <a:cxnLst/>
              <a:rect r="r" b="b" t="t" l="l"/>
              <a:pathLst>
                <a:path h="397208" w="3372119">
                  <a:moveTo>
                    <a:pt x="0" y="0"/>
                  </a:moveTo>
                  <a:lnTo>
                    <a:pt x="3372119" y="0"/>
                  </a:lnTo>
                  <a:lnTo>
                    <a:pt x="3372119" y="397208"/>
                  </a:lnTo>
                  <a:lnTo>
                    <a:pt x="0" y="397208"/>
                  </a:lnTo>
                  <a:close/>
                </a:path>
              </a:pathLst>
            </a:custGeom>
          </p:spPr>
        </p:sp>
        <p:sp>
          <p:nvSpPr>
            <p:cNvPr name="TextBox 6" id="6"/>
            <p:cNvSpPr txBox="true"/>
            <p:nvPr/>
          </p:nvSpPr>
          <p:spPr>
            <a:xfrm>
              <a:off x="0" y="-114300"/>
              <a:ext cx="3372119" cy="511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12639"/>
                  </a:solidFill>
                  <a:latin typeface="Intro Black Alt"/>
                  <a:ea typeface="Intro Black Alt"/>
                  <a:cs typeface="Intro Black Alt"/>
                  <a:sym typeface="Intro Black Alt"/>
                </a:rPr>
                <a:t>WASHINGTON COUNTY 4-H ATV CLUB</a:t>
              </a:r>
            </a:p>
            <a:p>
              <a:pPr algn="ctr">
                <a:lnSpc>
                  <a:spcPts val="3779"/>
                </a:lnSpc>
              </a:pPr>
              <a:r>
                <a:rPr lang="en-US" sz="2699">
                  <a:solidFill>
                    <a:srgbClr val="012639"/>
                  </a:solidFill>
                  <a:latin typeface="Intro Book Alt"/>
                  <a:ea typeface="Intro Book Alt"/>
                  <a:cs typeface="Intro Book Alt"/>
                  <a:sym typeface="Intro Book Alt"/>
                </a:rPr>
                <a:t>ATV Safety + Skills | In-Person 4-H Club (September–May)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306717" y="3001751"/>
            <a:ext cx="8259971" cy="6908037"/>
          </a:xfrm>
          <a:custGeom>
            <a:avLst/>
            <a:gdLst/>
            <a:ahLst/>
            <a:cxnLst/>
            <a:rect r="r" b="b" t="t" l="l"/>
            <a:pathLst>
              <a:path h="6908037" w="8259971">
                <a:moveTo>
                  <a:pt x="0" y="0"/>
                </a:moveTo>
                <a:lnTo>
                  <a:pt x="8259971" y="0"/>
                </a:lnTo>
                <a:lnTo>
                  <a:pt x="8259971" y="6908037"/>
                </a:lnTo>
                <a:lnTo>
                  <a:pt x="0" y="69080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1151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9245970" y="2521321"/>
            <a:ext cx="8013330" cy="5678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Need: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United States (2018–2020): 288 children under age 16 died in off-highway vehicle crashes.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United States (2018–2020): 49% of child off-highway vehicle deaths among those under 16 involved children under age 12.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Primary Children’s Hospital, Utah region (reported 2021): Children ages 7–14 accounted for the largest number of ATV-related emergency department visits.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Primary Children’s Hospital, Utah region (reported 2021): 12% of traumatic brain injury admissions were due to ATV crashes.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703843" y="9360850"/>
            <a:ext cx="3013522" cy="548938"/>
          </a:xfrm>
          <a:custGeom>
            <a:avLst/>
            <a:gdLst/>
            <a:ahLst/>
            <a:cxnLst/>
            <a:rect r="r" b="b" t="t" l="l"/>
            <a:pathLst>
              <a:path h="548938" w="3013522">
                <a:moveTo>
                  <a:pt x="0" y="0"/>
                </a:moveTo>
                <a:lnTo>
                  <a:pt x="3013523" y="0"/>
                </a:lnTo>
                <a:lnTo>
                  <a:pt x="3013523" y="548938"/>
                </a:lnTo>
                <a:lnTo>
                  <a:pt x="0" y="5489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598769"/>
            <a:ext cx="16324482" cy="1922890"/>
            <a:chOff x="0" y="0"/>
            <a:chExt cx="3372119" cy="39720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372119" cy="397208"/>
            </a:xfrm>
            <a:custGeom>
              <a:avLst/>
              <a:gdLst/>
              <a:ahLst/>
              <a:cxnLst/>
              <a:rect r="r" b="b" t="t" l="l"/>
              <a:pathLst>
                <a:path h="397208" w="3372119">
                  <a:moveTo>
                    <a:pt x="0" y="0"/>
                  </a:moveTo>
                  <a:lnTo>
                    <a:pt x="3372119" y="0"/>
                  </a:lnTo>
                  <a:lnTo>
                    <a:pt x="3372119" y="397208"/>
                  </a:lnTo>
                  <a:lnTo>
                    <a:pt x="0" y="397208"/>
                  </a:lnTo>
                  <a:close/>
                </a:path>
              </a:pathLst>
            </a:custGeom>
          </p:spPr>
        </p:sp>
        <p:sp>
          <p:nvSpPr>
            <p:cNvPr name="TextBox 6" id="6"/>
            <p:cNvSpPr txBox="true"/>
            <p:nvPr/>
          </p:nvSpPr>
          <p:spPr>
            <a:xfrm>
              <a:off x="0" y="-114300"/>
              <a:ext cx="3372119" cy="511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12639"/>
                  </a:solidFill>
                  <a:latin typeface="Intro Black Alt"/>
                  <a:ea typeface="Intro Black Alt"/>
                  <a:cs typeface="Intro Black Alt"/>
                  <a:sym typeface="Intro Black Alt"/>
                </a:rPr>
                <a:t>WASHINGTON COUNTY 4-H ATV CLUB</a:t>
              </a:r>
            </a:p>
            <a:p>
              <a:pPr algn="ctr">
                <a:lnSpc>
                  <a:spcPts val="3779"/>
                </a:lnSpc>
              </a:pPr>
              <a:r>
                <a:rPr lang="en-US" sz="2699">
                  <a:solidFill>
                    <a:srgbClr val="012639"/>
                  </a:solidFill>
                  <a:latin typeface="Intro Book Alt"/>
                  <a:ea typeface="Intro Book Alt"/>
                  <a:cs typeface="Intro Book Alt"/>
                  <a:sym typeface="Intro Book Alt"/>
                </a:rPr>
                <a:t>ATV Safety + Skills | In-Person 4-H Club (September–May)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306717" y="3001751"/>
            <a:ext cx="8259971" cy="6908037"/>
          </a:xfrm>
          <a:custGeom>
            <a:avLst/>
            <a:gdLst/>
            <a:ahLst/>
            <a:cxnLst/>
            <a:rect r="r" b="b" t="t" l="l"/>
            <a:pathLst>
              <a:path h="6908037" w="8259971">
                <a:moveTo>
                  <a:pt x="0" y="0"/>
                </a:moveTo>
                <a:lnTo>
                  <a:pt x="8259971" y="0"/>
                </a:lnTo>
                <a:lnTo>
                  <a:pt x="8259971" y="6908037"/>
                </a:lnTo>
                <a:lnTo>
                  <a:pt x="0" y="69080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9810" r="0" b="-2981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9245970" y="2521321"/>
            <a:ext cx="8013330" cy="6155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Need: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Utah (2001–2005): Se</a:t>
            </a: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rious ATV injuries increased 53% in the Utah Statewid</a:t>
            </a: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e Trauma Registry.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Utah (2001–2005): Youth ages 11–20 had an ATV injury rate nearly 200% higher than adults ages 21–30.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Utah (2001–2005): Only 29% of seriously injured riders under age 18 were wearing a helmet at the time of injury.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Utah (2001–2005): 128 children under age 10 were seriously injured in ATV crashes. 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Washington County, Utah (2001–2005): Washington County was identified as having higher-than-expected ATV injury rates, with Coral Pink Sand Dunes noted as a major recreation area associated with injuries.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703843" y="9360850"/>
            <a:ext cx="3013522" cy="548938"/>
          </a:xfrm>
          <a:custGeom>
            <a:avLst/>
            <a:gdLst/>
            <a:ahLst/>
            <a:cxnLst/>
            <a:rect r="r" b="b" t="t" l="l"/>
            <a:pathLst>
              <a:path h="548938" w="3013522">
                <a:moveTo>
                  <a:pt x="0" y="0"/>
                </a:moveTo>
                <a:lnTo>
                  <a:pt x="3013523" y="0"/>
                </a:lnTo>
                <a:lnTo>
                  <a:pt x="3013523" y="548938"/>
                </a:lnTo>
                <a:lnTo>
                  <a:pt x="0" y="5489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598769"/>
            <a:ext cx="16324482" cy="1922890"/>
            <a:chOff x="0" y="0"/>
            <a:chExt cx="3372119" cy="39720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372119" cy="397208"/>
            </a:xfrm>
            <a:custGeom>
              <a:avLst/>
              <a:gdLst/>
              <a:ahLst/>
              <a:cxnLst/>
              <a:rect r="r" b="b" t="t" l="l"/>
              <a:pathLst>
                <a:path h="397208" w="3372119">
                  <a:moveTo>
                    <a:pt x="0" y="0"/>
                  </a:moveTo>
                  <a:lnTo>
                    <a:pt x="3372119" y="0"/>
                  </a:lnTo>
                  <a:lnTo>
                    <a:pt x="3372119" y="397208"/>
                  </a:lnTo>
                  <a:lnTo>
                    <a:pt x="0" y="397208"/>
                  </a:lnTo>
                  <a:close/>
                </a:path>
              </a:pathLst>
            </a:custGeom>
          </p:spPr>
        </p:sp>
        <p:sp>
          <p:nvSpPr>
            <p:cNvPr name="TextBox 6" id="6"/>
            <p:cNvSpPr txBox="true"/>
            <p:nvPr/>
          </p:nvSpPr>
          <p:spPr>
            <a:xfrm>
              <a:off x="0" y="-114300"/>
              <a:ext cx="3372119" cy="511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12639"/>
                  </a:solidFill>
                  <a:latin typeface="Intro Black Alt"/>
                  <a:ea typeface="Intro Black Alt"/>
                  <a:cs typeface="Intro Black Alt"/>
                  <a:sym typeface="Intro Black Alt"/>
                </a:rPr>
                <a:t>WASHINGTON COUNTY 4-H ATV CLUB</a:t>
              </a:r>
            </a:p>
            <a:p>
              <a:pPr algn="ctr">
                <a:lnSpc>
                  <a:spcPts val="3779"/>
                </a:lnSpc>
              </a:pPr>
              <a:r>
                <a:rPr lang="en-US" sz="2699">
                  <a:solidFill>
                    <a:srgbClr val="012639"/>
                  </a:solidFill>
                  <a:latin typeface="Intro Book Alt"/>
                  <a:ea typeface="Intro Book Alt"/>
                  <a:cs typeface="Intro Book Alt"/>
                  <a:sym typeface="Intro Book Alt"/>
                </a:rPr>
                <a:t>ATV Safety + Skills | In-Person 4-H Club (September–May)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306717" y="3001751"/>
            <a:ext cx="8259971" cy="6908037"/>
          </a:xfrm>
          <a:custGeom>
            <a:avLst/>
            <a:gdLst/>
            <a:ahLst/>
            <a:cxnLst/>
            <a:rect r="r" b="b" t="t" l="l"/>
            <a:pathLst>
              <a:path h="6908037" w="8259971">
                <a:moveTo>
                  <a:pt x="0" y="0"/>
                </a:moveTo>
                <a:lnTo>
                  <a:pt x="8259971" y="0"/>
                </a:lnTo>
                <a:lnTo>
                  <a:pt x="8259971" y="6908037"/>
                </a:lnTo>
                <a:lnTo>
                  <a:pt x="0" y="69080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9810" r="0" b="-2981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9339851" y="4437699"/>
            <a:ext cx="8013330" cy="2821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Program Overview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Year-long, in-person OHV education program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Serves 120 youth (ages 10–18)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Focus: recreation and farm/ranch ATV use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Builds on (not replaces) Utah’s OHV Safety Course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Structured, repeat training for real-world riding situations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674034" y="9393937"/>
            <a:ext cx="3178932" cy="579068"/>
          </a:xfrm>
          <a:custGeom>
            <a:avLst/>
            <a:gdLst/>
            <a:ahLst/>
            <a:cxnLst/>
            <a:rect r="r" b="b" t="t" l="l"/>
            <a:pathLst>
              <a:path h="579068" w="3178932">
                <a:moveTo>
                  <a:pt x="0" y="0"/>
                </a:moveTo>
                <a:lnTo>
                  <a:pt x="3178932" y="0"/>
                </a:lnTo>
                <a:lnTo>
                  <a:pt x="3178932" y="579069"/>
                </a:lnTo>
                <a:lnTo>
                  <a:pt x="0" y="5790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089808" y="0"/>
            <a:ext cx="4056827" cy="5400103"/>
          </a:xfrm>
          <a:custGeom>
            <a:avLst/>
            <a:gdLst/>
            <a:ahLst/>
            <a:cxnLst/>
            <a:rect r="r" b="b" t="t" l="l"/>
            <a:pathLst>
              <a:path h="5400103" w="4056827">
                <a:moveTo>
                  <a:pt x="0" y="0"/>
                </a:moveTo>
                <a:lnTo>
                  <a:pt x="4056828" y="0"/>
                </a:lnTo>
                <a:lnTo>
                  <a:pt x="4056828" y="5400103"/>
                </a:lnTo>
                <a:lnTo>
                  <a:pt x="0" y="54001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10701248" y="2620256"/>
            <a:ext cx="3256434" cy="4334688"/>
          </a:xfrm>
          <a:custGeom>
            <a:avLst/>
            <a:gdLst/>
            <a:ahLst/>
            <a:cxnLst/>
            <a:rect r="r" b="b" t="t" l="l"/>
            <a:pathLst>
              <a:path h="4334688" w="3256434">
                <a:moveTo>
                  <a:pt x="0" y="0"/>
                </a:moveTo>
                <a:lnTo>
                  <a:pt x="3256434" y="0"/>
                </a:lnTo>
                <a:lnTo>
                  <a:pt x="3256434" y="4334688"/>
                </a:lnTo>
                <a:lnTo>
                  <a:pt x="0" y="43346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7562612" y="5923287"/>
            <a:ext cx="2987460" cy="3983280"/>
          </a:xfrm>
          <a:custGeom>
            <a:avLst/>
            <a:gdLst/>
            <a:ahLst/>
            <a:cxnLst/>
            <a:rect r="r" b="b" t="t" l="l"/>
            <a:pathLst>
              <a:path h="3983280" w="2987460">
                <a:moveTo>
                  <a:pt x="0" y="0"/>
                </a:moveTo>
                <a:lnTo>
                  <a:pt x="2987460" y="0"/>
                </a:lnTo>
                <a:lnTo>
                  <a:pt x="2987460" y="3983279"/>
                </a:lnTo>
                <a:lnTo>
                  <a:pt x="0" y="39832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7" id="7"/>
          <p:cNvSpPr txBox="true"/>
          <p:nvPr/>
        </p:nvSpPr>
        <p:spPr>
          <a:xfrm rot="0">
            <a:off x="709060" y="1747464"/>
            <a:ext cx="7373689" cy="69772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</a:p>
          <a:p>
            <a:pPr algn="l" marL="453390" indent="-226695" lvl="1">
              <a:lnSpc>
                <a:spcPts val="3822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Required: Completion of Utah OHV Safety Course</a:t>
            </a:r>
          </a:p>
          <a:p>
            <a:pPr algn="l" marL="453390" indent="-226695" lvl="1">
              <a:lnSpc>
                <a:spcPts val="3822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Monthly reinforcement of: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T-CLOC inspections </a:t>
            </a:r>
          </a:p>
          <a:p>
            <a:pPr algn="l" marL="1360170" indent="-340042" lvl="3">
              <a:lnSpc>
                <a:spcPts val="3822"/>
              </a:lnSpc>
              <a:buFont typeface="Arial"/>
              <a:buChar char="￭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Tires, Controls, Lights, Oil, Chassis, Stands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SIPDE hazard awareness </a:t>
            </a:r>
          </a:p>
          <a:p>
            <a:pPr algn="l" marL="1360170" indent="-340042" lvl="3">
              <a:lnSpc>
                <a:spcPts val="3822"/>
              </a:lnSpc>
              <a:buFont typeface="Arial"/>
              <a:buChar char="￭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Search, Identify, Predict, Decide, Execute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Proper PPE &amp; helmet fit</a:t>
            </a:r>
          </a:p>
          <a:p>
            <a:pPr algn="l" marL="453390" indent="-226695" lvl="1">
              <a:lnSpc>
                <a:spcPts val="3822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Supervised riding with trained adults &amp; safety spotters</a:t>
            </a:r>
          </a:p>
          <a:p>
            <a:pPr algn="l" marL="453390" indent="-226695" lvl="1">
              <a:lnSpc>
                <a:spcPts val="3822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Terrain-specific safety: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Sand, hills, obstacles</a:t>
            </a:r>
          </a:p>
          <a:p>
            <a:pPr algn="l" marL="453390" indent="-226695" lvl="1">
              <a:lnSpc>
                <a:spcPts val="3822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Focus Areas: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Decision-making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Risk awareness</a:t>
            </a:r>
          </a:p>
          <a:p>
            <a:pPr algn="l" marL="906780" indent="-302260" lvl="2">
              <a:lnSpc>
                <a:spcPts val="3822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Responsible riding habits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933450"/>
            <a:ext cx="10563364" cy="698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b="true" sz="4000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Safety is the Foundation of Every Activity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395651" y="9258300"/>
            <a:ext cx="3496587" cy="636932"/>
          </a:xfrm>
          <a:custGeom>
            <a:avLst/>
            <a:gdLst/>
            <a:ahLst/>
            <a:cxnLst/>
            <a:rect r="r" b="b" t="t" l="l"/>
            <a:pathLst>
              <a:path h="636932" w="3496587">
                <a:moveTo>
                  <a:pt x="0" y="0"/>
                </a:moveTo>
                <a:lnTo>
                  <a:pt x="3496587" y="0"/>
                </a:lnTo>
                <a:lnTo>
                  <a:pt x="3496587" y="636932"/>
                </a:lnTo>
                <a:lnTo>
                  <a:pt x="0" y="6369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1965888"/>
            <a:ext cx="4437311" cy="5678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Each meeting includes: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Classroom learning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Hands-on demonstrations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Riding skill practice</a:t>
            </a:r>
          </a:p>
          <a:p>
            <a:pPr algn="l">
              <a:lnSpc>
                <a:spcPts val="3780"/>
              </a:lnSpc>
            </a:pPr>
          </a:p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Curriculum Topics: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ATV fit &amp; controls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Pre-ride inspection (T-CLOC)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Riding techniques &amp; posture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Hazard response (SIPDE)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Emergency preparedness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Stewardship (TREAD principles)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939754" y="2928921"/>
            <a:ext cx="5138967" cy="4969235"/>
          </a:xfrm>
          <a:custGeom>
            <a:avLst/>
            <a:gdLst/>
            <a:ahLst/>
            <a:cxnLst/>
            <a:rect r="r" b="b" t="t" l="l"/>
            <a:pathLst>
              <a:path h="4969235" w="5138967">
                <a:moveTo>
                  <a:pt x="0" y="0"/>
                </a:moveTo>
                <a:lnTo>
                  <a:pt x="5138967" y="0"/>
                </a:lnTo>
                <a:lnTo>
                  <a:pt x="5138967" y="4969235"/>
                </a:lnTo>
                <a:lnTo>
                  <a:pt x="0" y="49692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45136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658697" y="9201150"/>
            <a:ext cx="12259047" cy="5378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b="true" sz="3200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Learning by doing, with repeated practice to build safe habits.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54971" y="2043402"/>
            <a:ext cx="6050105" cy="61239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69"/>
              </a:lnSpc>
            </a:pPr>
            <a:r>
              <a:rPr lang="en-US" sz="2095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Program Calendar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September: Club orientation &amp; rider/machine fit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October: Pre-ride safety checks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November: Starting, stopping, &amp; control basics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December: Situational awareness &amp; decision-making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January: Turning &amp; maneuvering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February: Riding hills &amp; terrain safety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March: Advanced handling &amp; emergency maneuvers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April: Environmental stewardship &amp; trail etiquette</a:t>
            </a:r>
          </a:p>
          <a:p>
            <a:pPr algn="l" marL="452522" indent="-226261" lvl="1">
              <a:lnSpc>
                <a:spcPts val="3269"/>
              </a:lnSpc>
              <a:buFont typeface="Arial"/>
              <a:buChar char="•"/>
            </a:pPr>
            <a:r>
              <a:rPr lang="en-US" sz="2095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May: Skills showcase &amp; program wrap-up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942975"/>
            <a:ext cx="10050021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b="true" sz="3999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Monthly Program September – May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258211" y="9258300"/>
            <a:ext cx="3620937" cy="659583"/>
          </a:xfrm>
          <a:custGeom>
            <a:avLst/>
            <a:gdLst/>
            <a:ahLst/>
            <a:cxnLst/>
            <a:rect r="r" b="b" t="t" l="l"/>
            <a:pathLst>
              <a:path h="659583" w="3620937">
                <a:moveTo>
                  <a:pt x="0" y="0"/>
                </a:moveTo>
                <a:lnTo>
                  <a:pt x="3620936" y="0"/>
                </a:lnTo>
                <a:lnTo>
                  <a:pt x="3620936" y="659583"/>
                </a:lnTo>
                <a:lnTo>
                  <a:pt x="0" y="6595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2336482"/>
            <a:ext cx="12381500" cy="5566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Skill Development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3 Obstacle Course Skill Days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Focus: control, not speed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Progression:</a:t>
            </a:r>
          </a:p>
          <a:p>
            <a:pPr algn="l" marL="906780" indent="-302260" lvl="2">
              <a:lnSpc>
                <a:spcPts val="2940"/>
              </a:lnSpc>
              <a:buFont typeface="Arial"/>
              <a:buChar char="⚬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Beginner → Intermediate → Applied</a:t>
            </a:r>
          </a:p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Skills Taught: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Braking, turning, terrain response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Hazard avoidance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Control under pressure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4-H Youth Development Focus: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Public speaking: </a:t>
            </a: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5-minute 4-H OHV safety presentation</a:t>
            </a:r>
          </a:p>
          <a:p>
            <a:pPr algn="l" marL="453390" indent="-226695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County Fair visual educational exhibit</a:t>
            </a:r>
          </a:p>
          <a:p>
            <a:pPr algn="l" marL="453390" indent="-226695" lvl="1">
              <a:lnSpc>
                <a:spcPts val="2940"/>
              </a:lnSpc>
              <a:spcBef>
                <a:spcPct val="0"/>
              </a:spcBef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Completion of a 4-H project portfolio documenting learning and growth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1933853" y="1028700"/>
            <a:ext cx="5325447" cy="7100596"/>
          </a:xfrm>
          <a:custGeom>
            <a:avLst/>
            <a:gdLst/>
            <a:ahLst/>
            <a:cxnLst/>
            <a:rect r="r" b="b" t="t" l="l"/>
            <a:pathLst>
              <a:path h="7100596" w="5325447">
                <a:moveTo>
                  <a:pt x="0" y="0"/>
                </a:moveTo>
                <a:lnTo>
                  <a:pt x="5325447" y="0"/>
                </a:lnTo>
                <a:lnTo>
                  <a:pt x="5325447" y="7100596"/>
                </a:lnTo>
                <a:lnTo>
                  <a:pt x="0" y="71005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7219450" y="3780555"/>
            <a:ext cx="2612311" cy="2725890"/>
          </a:xfrm>
          <a:custGeom>
            <a:avLst/>
            <a:gdLst/>
            <a:ahLst/>
            <a:cxnLst/>
            <a:rect r="r" b="b" t="t" l="l"/>
            <a:pathLst>
              <a:path h="2725890" w="2612311">
                <a:moveTo>
                  <a:pt x="0" y="0"/>
                </a:moveTo>
                <a:lnTo>
                  <a:pt x="2612311" y="0"/>
                </a:lnTo>
                <a:lnTo>
                  <a:pt x="2612311" y="2725890"/>
                </a:lnTo>
                <a:lnTo>
                  <a:pt x="0" y="27258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07699" y="9201150"/>
            <a:ext cx="14933884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b="true" sz="2800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Youth become skilled riders, confident communicators, and safety leaders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942975"/>
            <a:ext cx="1169783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b="true" sz="3999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Hands-On Skills &amp; 4-H Youth Development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245944" y="9258300"/>
            <a:ext cx="3576266" cy="651446"/>
          </a:xfrm>
          <a:custGeom>
            <a:avLst/>
            <a:gdLst/>
            <a:ahLst/>
            <a:cxnLst/>
            <a:rect r="r" b="b" t="t" l="l"/>
            <a:pathLst>
              <a:path h="651446" w="3576266">
                <a:moveTo>
                  <a:pt x="0" y="0"/>
                </a:moveTo>
                <a:lnTo>
                  <a:pt x="3576265" y="0"/>
                </a:lnTo>
                <a:lnTo>
                  <a:pt x="3576265" y="651446"/>
                </a:lnTo>
                <a:lnTo>
                  <a:pt x="0" y="6514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1028700"/>
            <a:ext cx="5970581" cy="7960774"/>
          </a:xfrm>
          <a:custGeom>
            <a:avLst/>
            <a:gdLst/>
            <a:ahLst/>
            <a:cxnLst/>
            <a:rect r="r" b="b" t="t" l="l"/>
            <a:pathLst>
              <a:path h="7960774" w="5970581">
                <a:moveTo>
                  <a:pt x="0" y="0"/>
                </a:moveTo>
                <a:lnTo>
                  <a:pt x="5970581" y="0"/>
                </a:lnTo>
                <a:lnTo>
                  <a:pt x="5970581" y="7960774"/>
                </a:lnTo>
                <a:lnTo>
                  <a:pt x="0" y="7960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5" id="5"/>
          <p:cNvSpPr txBox="true"/>
          <p:nvPr/>
        </p:nvSpPr>
        <p:spPr>
          <a:xfrm rot="0">
            <a:off x="8526366" y="2242185"/>
            <a:ext cx="6149801" cy="5678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Who We Serve: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120 youth annually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Families &amp; community partners engaged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Collaboration with OHV experts &amp; volunteers</a:t>
            </a:r>
          </a:p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Broader Impact: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Safer riders in the community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Reduced accidents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Improved land stewardship</a:t>
            </a:r>
          </a:p>
          <a:p>
            <a:pPr algn="l">
              <a:lnSpc>
                <a:spcPts val="3780"/>
              </a:lnSpc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Service &amp; Stewardship: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30 hours of riding practice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10 hours of community service</a:t>
            </a:r>
          </a:p>
          <a:p>
            <a:pPr algn="l" marL="453392" indent="-226696" lvl="1">
              <a:lnSpc>
                <a:spcPts val="378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Safety outreach + education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526366" y="933450"/>
            <a:ext cx="8654314" cy="6984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00"/>
              </a:lnSpc>
              <a:spcBef>
                <a:spcPct val="0"/>
              </a:spcBef>
            </a:pPr>
            <a:r>
              <a:rPr lang="en-US" b="true" sz="4000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Community Impact &amp; Reach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815" t="0" r="-2281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245944" y="9258300"/>
            <a:ext cx="3576266" cy="651446"/>
          </a:xfrm>
          <a:custGeom>
            <a:avLst/>
            <a:gdLst/>
            <a:ahLst/>
            <a:cxnLst/>
            <a:rect r="r" b="b" t="t" l="l"/>
            <a:pathLst>
              <a:path h="651446" w="3576266">
                <a:moveTo>
                  <a:pt x="0" y="0"/>
                </a:moveTo>
                <a:lnTo>
                  <a:pt x="3576265" y="0"/>
                </a:lnTo>
                <a:lnTo>
                  <a:pt x="3576265" y="651446"/>
                </a:lnTo>
                <a:lnTo>
                  <a:pt x="0" y="6514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741212" y="2246752"/>
            <a:ext cx="6518088" cy="4888566"/>
          </a:xfrm>
          <a:custGeom>
            <a:avLst/>
            <a:gdLst/>
            <a:ahLst/>
            <a:cxnLst/>
            <a:rect r="r" b="b" t="t" l="l"/>
            <a:pathLst>
              <a:path h="4888566" w="6518088">
                <a:moveTo>
                  <a:pt x="0" y="0"/>
                </a:moveTo>
                <a:lnTo>
                  <a:pt x="6518088" y="0"/>
                </a:lnTo>
                <a:lnTo>
                  <a:pt x="6518088" y="4888566"/>
                </a:lnTo>
                <a:lnTo>
                  <a:pt x="0" y="48885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8426280" y="743514"/>
            <a:ext cx="2778841" cy="3705121"/>
          </a:xfrm>
          <a:custGeom>
            <a:avLst/>
            <a:gdLst/>
            <a:ahLst/>
            <a:cxnLst/>
            <a:rect r="r" b="b" t="t" l="l"/>
            <a:pathLst>
              <a:path h="3705121" w="2778841">
                <a:moveTo>
                  <a:pt x="0" y="0"/>
                </a:moveTo>
                <a:lnTo>
                  <a:pt x="2778841" y="0"/>
                </a:lnTo>
                <a:lnTo>
                  <a:pt x="2778841" y="3705121"/>
                </a:lnTo>
                <a:lnTo>
                  <a:pt x="0" y="37051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8426280" y="5001085"/>
            <a:ext cx="2778841" cy="3705121"/>
          </a:xfrm>
          <a:custGeom>
            <a:avLst/>
            <a:gdLst/>
            <a:ahLst/>
            <a:cxnLst/>
            <a:rect r="r" b="b" t="t" l="l"/>
            <a:pathLst>
              <a:path h="3705121" w="2778841">
                <a:moveTo>
                  <a:pt x="0" y="0"/>
                </a:moveTo>
                <a:lnTo>
                  <a:pt x="2778841" y="0"/>
                </a:lnTo>
                <a:lnTo>
                  <a:pt x="2778841" y="3705121"/>
                </a:lnTo>
                <a:lnTo>
                  <a:pt x="0" y="370512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name="TextBox 7" id="7"/>
          <p:cNvSpPr txBox="true"/>
          <p:nvPr/>
        </p:nvSpPr>
        <p:spPr>
          <a:xfrm rot="0">
            <a:off x="1065957" y="2336483"/>
            <a:ext cx="5676751" cy="5566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Quantity: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Youth participation (goal: 120)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Course completion rates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Attendance &amp; engagement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Presentations &amp; fair exhibits</a:t>
            </a: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Quality: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Pre/post surveys (confidence &amp; behavior)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Skills evaluations (inspection + riding)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Riding logs (30 hrs)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Service logs (10 hrs)</a:t>
            </a: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Impact: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Improved safety behaviors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Increased confidence &amp; decision-making</a:t>
            </a:r>
          </a:p>
          <a:p>
            <a:pPr algn="l" marL="453392" indent="-226696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Intro Book Alt"/>
                <a:ea typeface="Intro Book Alt"/>
                <a:cs typeface="Intro Book Alt"/>
                <a:sym typeface="Intro Book Alt"/>
              </a:rPr>
              <a:t>Long-term habit formation</a:t>
            </a:r>
          </a:p>
          <a:p>
            <a:pPr algn="l">
              <a:lnSpc>
                <a:spcPts val="294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9201150"/>
            <a:ext cx="11381393" cy="905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b="true" sz="2600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 This program intends to prevent accidents, build safer communities, and develops future leaders.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65957" y="942975"/>
            <a:ext cx="6264325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b="true" sz="3999">
                <a:solidFill>
                  <a:srgbClr val="000000"/>
                </a:solidFill>
                <a:latin typeface="Intro Black Alt"/>
                <a:ea typeface="Intro Black Alt"/>
                <a:cs typeface="Intro Black Alt"/>
                <a:sym typeface="Intro Black Alt"/>
              </a:rPr>
              <a:t>How We Measure Success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DAHEZy-qEsc</dc:identifier>
  <dcterms:modified xsi:type="dcterms:W3CDTF">2011-08-01T06:04:30Z</dcterms:modified>
  <cp:revision>1</cp:revision>
  <dc:title>4-H ATV club presentation</dc:title>
</cp:coreProperties>
</file>